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57" r:id="rId4"/>
    <p:sldId id="259" r:id="rId5"/>
    <p:sldId id="268" r:id="rId6"/>
    <p:sldId id="260" r:id="rId7"/>
    <p:sldId id="262" r:id="rId8"/>
    <p:sldId id="269" r:id="rId9"/>
    <p:sldId id="258" r:id="rId10"/>
    <p:sldId id="264" r:id="rId11"/>
    <p:sldId id="270" r:id="rId12"/>
    <p:sldId id="263" r:id="rId13"/>
    <p:sldId id="271" r:id="rId14"/>
    <p:sldId id="265" r:id="rId15"/>
    <p:sldId id="272" r:id="rId16"/>
    <p:sldId id="266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-130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09BC8-4022-4809-9FBC-8E5918F2F3DE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A543A-6558-4A2E-B106-6976836B697E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F62FC19-C1D3-4A45-9657-692E6294D58F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GB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17D81CE-6E43-4939-80A4-68CA4947F914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GB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17D81CE-6E43-4939-80A4-68CA4947F914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GB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B3FA272-F06E-49EB-90EC-15F0D85692FC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GB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 rtlCol="0">
            <a:normAutofit/>
          </a:bodyPr>
          <a:lstStyle/>
          <a:p>
            <a:pPr lvl="0"/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1FB89-DB68-42B9-9EAE-BE0C040BD847}" type="datetimeFigureOut">
              <a:rPr lang="en-US"/>
              <a:pPr>
                <a:defRPr/>
              </a:pPr>
              <a:t>7/10/2012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C59B46-C209-4DD2-B3BD-D80EE8C5EBC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41543-FA87-4F78-975D-D9EB2F6F9143}" type="datetimeFigureOut">
              <a:rPr lang="en-GB" smtClean="0"/>
              <a:pPr/>
              <a:t>10/07/2012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EA6ED-6EC5-491D-8D5E-41431394BDE7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980728"/>
            <a:ext cx="7772400" cy="1899642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dirty="0" smtClean="0"/>
              <a:t>LO: to be able to use sources to reach a judgement on </a:t>
            </a:r>
            <a:r>
              <a:rPr lang="en-GB" dirty="0" smtClean="0"/>
              <a:t>Wat Tyler’s death.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3212976"/>
            <a:ext cx="6400800" cy="1921768"/>
          </a:xfrm>
        </p:spPr>
        <p:txBody>
          <a:bodyPr>
            <a:normAutofit fontScale="85000" lnSpcReduction="20000"/>
          </a:bodyPr>
          <a:lstStyle/>
          <a:p>
            <a:r>
              <a:rPr lang="en-GB" b="1" dirty="0" smtClean="0">
                <a:solidFill>
                  <a:srgbClr val="FF0000"/>
                </a:solidFill>
              </a:rPr>
              <a:t>STARTER:</a:t>
            </a:r>
          </a:p>
          <a:p>
            <a:r>
              <a:rPr lang="en-GB" b="1" dirty="0" smtClean="0">
                <a:solidFill>
                  <a:srgbClr val="FF0000"/>
                </a:solidFill>
              </a:rPr>
              <a:t>Write down 3 facts about the Peasants’ Revolt </a:t>
            </a:r>
          </a:p>
          <a:p>
            <a:r>
              <a:rPr lang="en-GB" b="1" dirty="0" smtClean="0">
                <a:solidFill>
                  <a:srgbClr val="FF0000"/>
                </a:solidFill>
              </a:rPr>
              <a:t>e.g. Some people attacked Simon Sudbury’s palace</a:t>
            </a:r>
            <a:endParaRPr lang="en-GB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3" name="Object 5"/>
          <p:cNvGraphicFramePr>
            <a:graphicFrameLocks noChangeAspect="1"/>
          </p:cNvGraphicFramePr>
          <p:nvPr>
            <p:ph idx="1"/>
          </p:nvPr>
        </p:nvGraphicFramePr>
        <p:xfrm>
          <a:off x="0" y="3789040"/>
          <a:ext cx="9144000" cy="3068960"/>
        </p:xfrm>
        <a:graphic>
          <a:graphicData uri="http://schemas.openxmlformats.org/presentationml/2006/ole">
            <p:oleObj spid="_x0000_s2050" name="PhotoImpact" r:id="rId4" imgW="5340107" imgH="2304000" progId="PI3.Image">
              <p:embed/>
            </p:oleObj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404664"/>
            <a:ext cx="9144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400" b="1" dirty="0" smtClean="0">
                <a:latin typeface="Bookman Old Style" pitchFamily="18" charset="0"/>
              </a:rPr>
              <a:t>In pairs you are going to investigate what the different chronicles say about the events on the 15</a:t>
            </a:r>
            <a:r>
              <a:rPr lang="en-GB" sz="2400" b="1" baseline="30000" dirty="0" smtClean="0">
                <a:latin typeface="Bookman Old Style" pitchFamily="18" charset="0"/>
              </a:rPr>
              <a:t>th</a:t>
            </a:r>
            <a:r>
              <a:rPr lang="en-GB" sz="2400" b="1" dirty="0" smtClean="0">
                <a:latin typeface="Bookman Old Style" pitchFamily="18" charset="0"/>
              </a:rPr>
              <a:t> June 1381.</a:t>
            </a:r>
          </a:p>
          <a:p>
            <a:pPr algn="just">
              <a:lnSpc>
                <a:spcPct val="150000"/>
              </a:lnSpc>
            </a:pPr>
            <a:r>
              <a:rPr lang="en-GB" sz="2400" b="1" dirty="0" smtClean="0">
                <a:latin typeface="Bookman Old Style" pitchFamily="18" charset="0"/>
              </a:rPr>
              <a:t>The information you need is around the room.</a:t>
            </a:r>
          </a:p>
          <a:p>
            <a:pPr algn="just">
              <a:lnSpc>
                <a:spcPct val="150000"/>
              </a:lnSpc>
            </a:pPr>
            <a:r>
              <a:rPr lang="en-GB" sz="2400" b="1" dirty="0" smtClean="0">
                <a:latin typeface="Bookman Old Style" pitchFamily="18" charset="0"/>
              </a:rPr>
              <a:t>Only one of you can be out of your seat at any time.</a:t>
            </a:r>
          </a:p>
          <a:p>
            <a:pPr algn="just">
              <a:lnSpc>
                <a:spcPct val="150000"/>
              </a:lnSpc>
            </a:pPr>
            <a:r>
              <a:rPr lang="en-GB" sz="2400" b="1" dirty="0" smtClean="0">
                <a:latin typeface="Bookman Old Style" pitchFamily="18" charset="0"/>
              </a:rPr>
              <a:t>Your chart must stay at the table</a:t>
            </a:r>
            <a:endParaRPr lang="en-GB" sz="2400" b="1" dirty="0">
              <a:latin typeface="Bookman Old Styl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7544" y="3284984"/>
            <a:ext cx="806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rgbClr val="FF0000"/>
                </a:solidFill>
              </a:rPr>
              <a:t>What skills will you be using?</a:t>
            </a:r>
            <a:endParaRPr lang="en-GB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/>
          </p:nvPr>
        </p:nvSpPr>
        <p:spPr>
          <a:xfrm>
            <a:off x="395288" y="333375"/>
            <a:ext cx="8229600" cy="114300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/>
          <a:lstStyle/>
          <a:p>
            <a:pPr eaLnBrk="1" hangingPunct="1">
              <a:defRPr/>
            </a:pPr>
            <a:r>
              <a:rPr lang="en-GB" sz="2800" dirty="0" smtClean="0">
                <a:latin typeface="Cambria" pitchFamily="18" charset="0"/>
              </a:rPr>
              <a:t>What happened at Smithfield on 15</a:t>
            </a:r>
            <a:r>
              <a:rPr lang="en-GB" sz="2800" baseline="30000" dirty="0" smtClean="0">
                <a:latin typeface="Cambria" pitchFamily="18" charset="0"/>
              </a:rPr>
              <a:t>th</a:t>
            </a:r>
            <a:r>
              <a:rPr lang="en-GB" sz="2800" dirty="0" smtClean="0">
                <a:latin typeface="Cambria" pitchFamily="18" charset="0"/>
              </a:rPr>
              <a:t> June 1381?</a:t>
            </a:r>
          </a:p>
        </p:txBody>
      </p:sp>
      <p:graphicFrame>
        <p:nvGraphicFramePr>
          <p:cNvPr id="88131" name="Group 67"/>
          <p:cNvGraphicFramePr>
            <a:graphicFrameLocks noGrp="1"/>
          </p:cNvGraphicFramePr>
          <p:nvPr>
            <p:ph idx="1"/>
          </p:nvPr>
        </p:nvGraphicFramePr>
        <p:xfrm>
          <a:off x="395288" y="1773238"/>
          <a:ext cx="8280150" cy="3960841"/>
        </p:xfrm>
        <a:graphic>
          <a:graphicData uri="http://schemas.openxmlformats.org/drawingml/2006/table">
            <a:tbl>
              <a:tblPr/>
              <a:tblGrid>
                <a:gridCol w="1656349"/>
                <a:gridCol w="1656350"/>
                <a:gridCol w="1654752"/>
                <a:gridCol w="1656349"/>
                <a:gridCol w="1656350"/>
              </a:tblGrid>
              <a:tr h="51514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Chronicle 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Chronicle 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Chronicle 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Chronicle 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</a:tr>
              <a:tr h="84199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What </a:t>
                      </a:r>
                      <a:r>
                        <a:rPr kumimoji="0" lang="en-GB" sz="1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Wat</a:t>
                      </a: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 Tyler did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4554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What the mayor did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4376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What the king’s man did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4199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GB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Why might this source be different?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GB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569" name="Text Box 66"/>
          <p:cNvSpPr txBox="1">
            <a:spLocks noChangeArrowheads="1"/>
          </p:cNvSpPr>
          <p:nvPr/>
        </p:nvSpPr>
        <p:spPr bwMode="auto">
          <a:xfrm>
            <a:off x="1116013" y="5805488"/>
            <a:ext cx="6624637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GB" sz="3600">
                <a:solidFill>
                  <a:srgbClr val="FF0000"/>
                </a:solidFill>
                <a:latin typeface="Comic Sans MS" pitchFamily="66" charset="0"/>
              </a:rPr>
              <a:t>Include DETAIL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dirty="0" smtClean="0"/>
              <a:t>Who was to blame for Wat Tyler’s death?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GB" dirty="0" smtClean="0"/>
              <a:t>If you think the King was to blame go to the back of the room.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dirty="0" smtClean="0"/>
              <a:t>If you think the Mayor was to blame go to the front of the room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dirty="0" smtClean="0"/>
              <a:t>If you think Wat Tyler was to blame go to the left hand side of the room</a:t>
            </a:r>
            <a:endParaRPr lang="en-GB" dirty="0"/>
          </a:p>
        </p:txBody>
      </p:sp>
      <p:sp>
        <p:nvSpPr>
          <p:cNvPr id="4" name="Explosion 2 3"/>
          <p:cNvSpPr/>
          <p:nvPr/>
        </p:nvSpPr>
        <p:spPr>
          <a:xfrm>
            <a:off x="323528" y="1268760"/>
            <a:ext cx="8820472" cy="5589240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/>
              <a:t>Decide who you think was to blame: the king, the Mayor or Wat Tyler and write your answer and a reason on your post-it note</a:t>
            </a:r>
            <a:endParaRPr lang="en-GB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40768"/>
            <a:ext cx="9144000" cy="5517232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On the 13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 Wat Tyler was killed when …. CORE – describe the key events of Wat Tyler’s death.</a:t>
            </a:r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Some people might say that ______ was responsible for Wat Tyler’s death because …. EXTENSION – give one historical interpretation of events</a:t>
            </a:r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Other people would say that ______ was responsible for Wat Tyler’s death because … KILLER – give two historical interpretations of events</a:t>
            </a:r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Overall, I think that _____ is responsible because ….KILLER give your own opinion</a:t>
            </a:r>
          </a:p>
          <a:p>
            <a:pPr>
              <a:buNone/>
            </a:pPr>
            <a:r>
              <a:rPr lang="en-GB" dirty="0" smtClean="0"/>
              <a:t>  </a:t>
            </a:r>
            <a:endParaRPr lang="en-GB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dirty="0" smtClean="0"/>
              <a:t>Who was to blame for Wat Tyler’s death?</a:t>
            </a:r>
            <a:endParaRPr lang="en-GB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dirty="0" smtClean="0"/>
              <a:t>SELF ASSESS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95536" y="1600200"/>
            <a:ext cx="4680520" cy="478112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Describe the key events of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Give one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Give two historical interpretations of events and your own opinion 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20072" y="1600200"/>
            <a:ext cx="3466728" cy="4525963"/>
          </a:xfrm>
        </p:spPr>
        <p:txBody>
          <a:bodyPr>
            <a:normAutofit/>
          </a:bodyPr>
          <a:lstStyle/>
          <a:p>
            <a:pPr>
              <a:buNone/>
            </a:pPr>
            <a:endParaRPr lang="en-GB" dirty="0" smtClean="0"/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sz="3500" b="1" i="1" dirty="0" smtClean="0">
                <a:solidFill>
                  <a:srgbClr val="FF0000"/>
                </a:solidFill>
                <a:latin typeface="Comic Sans MS" pitchFamily="66" charset="0"/>
              </a:rPr>
              <a:t>WWW: </a:t>
            </a:r>
          </a:p>
          <a:p>
            <a:pPr>
              <a:buNone/>
            </a:pPr>
            <a:endParaRPr lang="en-GB" sz="3500" b="1" i="1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>
              <a:buNone/>
            </a:pPr>
            <a:endParaRPr lang="en-GB" sz="3500" b="1" i="1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>
              <a:buNone/>
            </a:pPr>
            <a:r>
              <a:rPr lang="en-GB" sz="3500" b="1" i="1" dirty="0" smtClean="0">
                <a:solidFill>
                  <a:srgbClr val="FF0000"/>
                </a:solidFill>
                <a:latin typeface="Comic Sans MS" pitchFamily="66" charset="0"/>
              </a:rPr>
              <a:t>EBI: </a:t>
            </a:r>
            <a:endParaRPr lang="en-GB" sz="3500" b="1" i="1" dirty="0">
              <a:solidFill>
                <a:srgbClr val="FF0000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5" descr="1742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820150" cy="685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xplosion 2 4"/>
          <p:cNvSpPr/>
          <p:nvPr/>
        </p:nvSpPr>
        <p:spPr>
          <a:xfrm>
            <a:off x="467544" y="332656"/>
            <a:ext cx="8496944" cy="6264696"/>
          </a:xfrm>
          <a:prstGeom prst="irregularSeal2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All write rally robin</a:t>
            </a:r>
          </a:p>
          <a:p>
            <a:pPr algn="ctr"/>
            <a:endParaRPr lang="en-GB" dirty="0" smtClean="0"/>
          </a:p>
          <a:p>
            <a:pPr algn="ctr"/>
            <a:endParaRPr lang="en-GB" dirty="0" smtClean="0"/>
          </a:p>
          <a:p>
            <a:pPr algn="ctr"/>
            <a:r>
              <a:rPr lang="en-GB" dirty="0" smtClean="0"/>
              <a:t>WHAT CAN YOU SEE IN THIS IMAGE?</a:t>
            </a:r>
          </a:p>
          <a:p>
            <a:pPr algn="ctr"/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1742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268760"/>
            <a:ext cx="5760640" cy="44739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Callout 1 4"/>
          <p:cNvSpPr/>
          <p:nvPr/>
        </p:nvSpPr>
        <p:spPr>
          <a:xfrm>
            <a:off x="5220072" y="188640"/>
            <a:ext cx="3600400" cy="864096"/>
          </a:xfrm>
          <a:prstGeom prst="borderCallout1">
            <a:avLst>
              <a:gd name="adj1" fmla="val 101606"/>
              <a:gd name="adj2" fmla="val 10580"/>
              <a:gd name="adj3" fmla="val 272133"/>
              <a:gd name="adj4" fmla="val 8409"/>
            </a:avLst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rgbClr val="0070C0"/>
                </a:solidFill>
              </a:rPr>
              <a:t>1. Who is this and how can you tell?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6" name="Line Callout 1 5"/>
          <p:cNvSpPr/>
          <p:nvPr/>
        </p:nvSpPr>
        <p:spPr>
          <a:xfrm>
            <a:off x="5364088" y="5877272"/>
            <a:ext cx="3312368" cy="720080"/>
          </a:xfrm>
          <a:prstGeom prst="borderCallout1">
            <a:avLst>
              <a:gd name="adj1" fmla="val -13672"/>
              <a:gd name="adj2" fmla="val 87112"/>
              <a:gd name="adj3" fmla="val -290072"/>
              <a:gd name="adj4" fmla="val 59388"/>
            </a:avLst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rgbClr val="00B050"/>
                </a:solidFill>
              </a:rPr>
              <a:t>2. Who are these people? Who are they here to help?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7" name="Line Callout 1 6"/>
          <p:cNvSpPr/>
          <p:nvPr/>
        </p:nvSpPr>
        <p:spPr>
          <a:xfrm>
            <a:off x="179512" y="5805264"/>
            <a:ext cx="3024336" cy="836712"/>
          </a:xfrm>
          <a:prstGeom prst="borderCallout1">
            <a:avLst>
              <a:gd name="adj1" fmla="val -17291"/>
              <a:gd name="adj2" fmla="val 20615"/>
              <a:gd name="adj3" fmla="val -274749"/>
              <a:gd name="adj4" fmla="val 48428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rgbClr val="7030A0"/>
                </a:solidFill>
              </a:rPr>
              <a:t>3. Who might these people be? What is happening here?</a:t>
            </a:r>
            <a:endParaRPr lang="en-GB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03648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sz="6000" dirty="0" smtClean="0">
                <a:latin typeface="Cambria" pitchFamily="18" charset="0"/>
              </a:rPr>
              <a:t>Who was to blame for Wat Tyler’s death</a:t>
            </a:r>
            <a:r>
              <a:rPr lang="en-GB" sz="6000" dirty="0" smtClean="0">
                <a:latin typeface="Cambria" pitchFamily="18" charset="0"/>
              </a:rPr>
              <a:t>?</a:t>
            </a:r>
            <a:endParaRPr lang="en-GB" sz="6000" dirty="0" smtClean="0">
              <a:latin typeface="Cambria" pitchFamily="18" charset="0"/>
            </a:endParaRPr>
          </a:p>
        </p:txBody>
      </p:sp>
      <p:sp>
        <p:nvSpPr>
          <p:cNvPr id="15363" name="AutoShape 5"/>
          <p:cNvSpPr>
            <a:spLocks noChangeArrowheads="1"/>
          </p:cNvSpPr>
          <p:nvPr/>
        </p:nvSpPr>
        <p:spPr bwMode="auto">
          <a:xfrm>
            <a:off x="323528" y="1844824"/>
            <a:ext cx="3960812" cy="2016125"/>
          </a:xfrm>
          <a:prstGeom prst="horizontalScroll">
            <a:avLst>
              <a:gd name="adj" fmla="val 125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 sz="2000" b="1">
              <a:solidFill>
                <a:schemeClr val="bg1"/>
              </a:solidFill>
              <a:latin typeface="Comic Sans MS" pitchFamily="66" charset="0"/>
            </a:endParaRPr>
          </a:p>
          <a:p>
            <a:r>
              <a:rPr lang="en-GB" sz="2000" b="1">
                <a:solidFill>
                  <a:schemeClr val="bg1"/>
                </a:solidFill>
                <a:latin typeface="Comic Sans MS" pitchFamily="66" charset="0"/>
              </a:rPr>
              <a:t>PEASANTS BETRAYED</a:t>
            </a:r>
          </a:p>
          <a:p>
            <a:r>
              <a:rPr lang="en-GB" sz="2000" b="1">
                <a:solidFill>
                  <a:schemeClr val="bg1"/>
                </a:solidFill>
                <a:latin typeface="Comic Sans MS" pitchFamily="66" charset="0"/>
              </a:rPr>
              <a:t> BY MURDEROUS KING</a:t>
            </a:r>
          </a:p>
          <a:p>
            <a:endParaRPr lang="en-GB" sz="2000" b="1">
              <a:solidFill>
                <a:schemeClr val="bg1"/>
              </a:solidFill>
              <a:latin typeface="Comic Sans MS" pitchFamily="66" charset="0"/>
            </a:endParaRPr>
          </a:p>
        </p:txBody>
      </p:sp>
      <p:sp>
        <p:nvSpPr>
          <p:cNvPr id="15364" name="AutoShape 6"/>
          <p:cNvSpPr>
            <a:spLocks noChangeArrowheads="1"/>
          </p:cNvSpPr>
          <p:nvPr/>
        </p:nvSpPr>
        <p:spPr bwMode="auto">
          <a:xfrm>
            <a:off x="5148064" y="1700808"/>
            <a:ext cx="3600450" cy="1917700"/>
          </a:xfrm>
          <a:prstGeom prst="horizontalScroll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r>
              <a:rPr lang="en-GB" sz="2000">
                <a:solidFill>
                  <a:schemeClr val="bg1"/>
                </a:solidFill>
                <a:latin typeface="Comic Sans MS" pitchFamily="66" charset="0"/>
              </a:rPr>
              <a:t>BRAVE KING DEFEATS </a:t>
            </a:r>
          </a:p>
          <a:p>
            <a:r>
              <a:rPr lang="en-GB" sz="2000">
                <a:solidFill>
                  <a:schemeClr val="bg1"/>
                </a:solidFill>
                <a:latin typeface="Comic Sans MS" pitchFamily="66" charset="0"/>
              </a:rPr>
              <a:t>VIOLENT REBELS!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43608" y="3933056"/>
            <a:ext cx="633670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Which statement do you agree with?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800" b="1" dirty="0" smtClean="0"/>
              <a:t> Write a reason on your post-it note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800" b="1" dirty="0" smtClean="0"/>
              <a:t>Move to either the left or right of the room with your post-it </a:t>
            </a:r>
            <a:r>
              <a:rPr lang="en-GB" sz="2800" b="1" dirty="0" smtClean="0"/>
              <a:t>note.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GB" sz="3200" b="1" u="sng" dirty="0" smtClean="0">
                <a:solidFill>
                  <a:srgbClr val="FF0000"/>
                </a:solidFill>
              </a:rPr>
              <a:t>Keep your post-it note for later in the lesson.</a:t>
            </a:r>
            <a:endParaRPr lang="en-GB" sz="3200" b="1" u="sng" dirty="0" smtClean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GB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animBg="1"/>
      <p:bldP spid="1536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sz="6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The Source detectives...</a:t>
            </a:r>
          </a:p>
        </p:txBody>
      </p:sp>
      <p:graphicFrame>
        <p:nvGraphicFramePr>
          <p:cNvPr id="7173" name="Object 5"/>
          <p:cNvGraphicFramePr>
            <a:graphicFrameLocks noChangeAspect="1"/>
          </p:cNvGraphicFramePr>
          <p:nvPr>
            <p:ph idx="1"/>
          </p:nvPr>
        </p:nvGraphicFramePr>
        <p:xfrm>
          <a:off x="0" y="3789040"/>
          <a:ext cx="9144000" cy="3068960"/>
        </p:xfrm>
        <a:graphic>
          <a:graphicData uri="http://schemas.openxmlformats.org/presentationml/2006/ole">
            <p:oleObj spid="_x0000_s1026" name="PhotoImpact" r:id="rId4" imgW="5340107" imgH="2304000" progId="PI3.Image">
              <p:embed/>
            </p:oleObj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908720"/>
            <a:ext cx="9144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dirty="0" smtClean="0">
                <a:latin typeface="Cambria" pitchFamily="18" charset="0"/>
              </a:rPr>
              <a:t>“</a:t>
            </a:r>
            <a:r>
              <a:rPr lang="en-GB" sz="2400" b="1" dirty="0" smtClean="0">
                <a:latin typeface="Cambria" pitchFamily="18" charset="0"/>
              </a:rPr>
              <a:t>No one knows for certain how Tyler was killed. Historians get most of their information about the Peasants’ Revolt from </a:t>
            </a:r>
            <a:r>
              <a:rPr lang="en-GB" sz="2400" b="1" dirty="0" smtClean="0">
                <a:latin typeface="Cambria" pitchFamily="18" charset="0"/>
              </a:rPr>
              <a:t>chronicles. </a:t>
            </a:r>
            <a:r>
              <a:rPr lang="en-GB" sz="2400" b="1" dirty="0" smtClean="0">
                <a:latin typeface="Cambria" pitchFamily="18" charset="0"/>
              </a:rPr>
              <a:t>Most were written by monks who did not see what actually happened. They just wrote down what they heard from other people. </a:t>
            </a:r>
            <a:endParaRPr lang="en-GB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2852936"/>
            <a:ext cx="806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rgbClr val="FF0000"/>
                </a:solidFill>
              </a:rPr>
              <a:t>Rally Robin: What problems would this mean for historians?</a:t>
            </a:r>
            <a:endParaRPr lang="en-GB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u="sng" dirty="0" smtClean="0"/>
              <a:t>LEARNING OUTCOMES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GB" b="1" dirty="0" smtClean="0">
                <a:solidFill>
                  <a:srgbClr val="0070C0"/>
                </a:solidFill>
              </a:rPr>
              <a:t>CORE: to be able to describe what happened at Smithfield's on the 15</a:t>
            </a:r>
            <a:r>
              <a:rPr lang="en-GB" b="1" baseline="30000" dirty="0" smtClean="0">
                <a:solidFill>
                  <a:srgbClr val="0070C0"/>
                </a:solidFill>
              </a:rPr>
              <a:t>th</a:t>
            </a:r>
            <a:r>
              <a:rPr lang="en-GB" b="1" dirty="0" smtClean="0">
                <a:solidFill>
                  <a:srgbClr val="0070C0"/>
                </a:solidFill>
              </a:rPr>
              <a:t> June 1381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00B050"/>
                </a:solidFill>
              </a:rPr>
              <a:t>EXTENSION: to be able to describe what happened and give an historical interpretation of events</a:t>
            </a:r>
          </a:p>
          <a:p>
            <a:pPr>
              <a:buNone/>
            </a:pPr>
            <a:endParaRPr lang="en-GB" dirty="0" smtClean="0"/>
          </a:p>
          <a:p>
            <a:pPr>
              <a:buNone/>
            </a:pPr>
            <a:r>
              <a:rPr lang="en-GB" b="1" dirty="0" smtClean="0">
                <a:solidFill>
                  <a:srgbClr val="7030A0"/>
                </a:solidFill>
              </a:rPr>
              <a:t>KILLER: to be to describe what happened and give two historical interpretations of events</a:t>
            </a:r>
            <a:endParaRPr lang="en-GB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1412777"/>
          <a:ext cx="9144000" cy="5445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/>
                <a:gridCol w="4572000"/>
              </a:tblGrid>
              <a:tr h="16086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Mayor</a:t>
                      </a:r>
                      <a:r>
                        <a:rPr lang="en-GB" sz="16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of London and the king’s advisers knew that a revolt in France in 1358 had been stopped when its leader had been killed</a:t>
                      </a:r>
                      <a:endParaRPr lang="en-GB" sz="16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Wat Tyler was too</a:t>
                      </a:r>
                      <a:r>
                        <a:rPr lang="en-GB" sz="16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sure of himself. He thought that he was in control because he had so many men</a:t>
                      </a:r>
                      <a:r>
                        <a:rPr lang="en-GB" sz="16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78872">
                <a:tc>
                  <a:txBody>
                    <a:bodyPr/>
                    <a:lstStyle/>
                    <a:p>
                      <a:pPr algn="ctr"/>
                      <a:r>
                        <a:rPr lang="en-GB" sz="16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</a:t>
                      </a:r>
                      <a:r>
                        <a:rPr lang="en-GB" sz="16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behaved rudely on purpose to show that he could do what he wanted – asking for a drink on purpose and then spitting it out.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One of the King’s men deliberately insulted Wat so that he would behave violently. Then the</a:t>
                      </a:r>
                      <a:r>
                        <a:rPr lang="en-GB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mayor could stab him.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78872">
                <a:tc>
                  <a:txBody>
                    <a:bodyPr/>
                    <a:lstStyle/>
                    <a:p>
                      <a:pPr algn="ctr"/>
                      <a:r>
                        <a:rPr lang="en-GB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Mayor of London struck Wat down because he was behaving</a:t>
                      </a:r>
                      <a:r>
                        <a:rPr lang="en-GB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in a rude and threatening way with a dagger in his hand.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King Richard realised that many people could get killed  and bravely went over to tell the peasants to leave.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78872">
                <a:tc>
                  <a:txBody>
                    <a:bodyPr/>
                    <a:lstStyle/>
                    <a:p>
                      <a:pPr algn="ctr"/>
                      <a:r>
                        <a:rPr lang="en-GB" sz="16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n-GB" sz="16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was very unlikely that a young boy such as Richard would have ridden straight over to the peasants on his own. It was part of a plan</a:t>
                      </a:r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Afterwards King Richard</a:t>
                      </a:r>
                      <a:r>
                        <a:rPr lang="en-GB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went back on all his promises to pardon the peasants and make them freemen.</a:t>
                      </a:r>
                      <a:endParaRPr lang="en-GB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GB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0" y="0"/>
            <a:ext cx="9144000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2000" b="1" dirty="0" smtClean="0"/>
              <a:t>Sort these statements into : </a:t>
            </a:r>
          </a:p>
          <a:p>
            <a:pPr>
              <a:buFont typeface="Arial" pitchFamily="34" charset="0"/>
              <a:buChar char="•"/>
            </a:pPr>
            <a:r>
              <a:rPr lang="en-GB" sz="2000" b="1" dirty="0" smtClean="0"/>
              <a:t>statements which could be used to support the view that there was a plot to kill Wat Tyler </a:t>
            </a:r>
          </a:p>
          <a:p>
            <a:pPr>
              <a:buFont typeface="Arial" pitchFamily="34" charset="0"/>
              <a:buChar char="•"/>
            </a:pPr>
            <a:r>
              <a:rPr lang="en-GB" sz="2000" b="1" dirty="0" smtClean="0"/>
              <a:t>statements which support the view that Wat was at fault and the king was brave.</a:t>
            </a:r>
            <a:endParaRPr lang="en-GB" sz="2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1043</Words>
  <Application>Microsoft Office PowerPoint</Application>
  <PresentationFormat>On-screen Show (4:3)</PresentationFormat>
  <Paragraphs>115</Paragraphs>
  <Slides>17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Ulead PhotoImpact Image</vt:lpstr>
      <vt:lpstr>LO: to be able to use sources to reach a judgement on Wat Tyler’s death.</vt:lpstr>
      <vt:lpstr>LEARNING OUTCOMES</vt:lpstr>
      <vt:lpstr>Slide 3</vt:lpstr>
      <vt:lpstr>Slide 4</vt:lpstr>
      <vt:lpstr>LEARNING OUTCOMES</vt:lpstr>
      <vt:lpstr>Who was to blame for Wat Tyler’s death?</vt:lpstr>
      <vt:lpstr>The Source detectives...</vt:lpstr>
      <vt:lpstr>LEARNING OUTCOMES</vt:lpstr>
      <vt:lpstr>Slide 9</vt:lpstr>
      <vt:lpstr>Slide 10</vt:lpstr>
      <vt:lpstr>LEARNING OUTCOMES</vt:lpstr>
      <vt:lpstr>What happened at Smithfield on 15th June 1381?</vt:lpstr>
      <vt:lpstr>LEARNING OUTCOMES</vt:lpstr>
      <vt:lpstr>Who was to blame for Wat Tyler’s death?</vt:lpstr>
      <vt:lpstr>LEARNING OUTCOMES</vt:lpstr>
      <vt:lpstr>Who was to blame for Wat Tyler’s death?</vt:lpstr>
      <vt:lpstr>SELF ASSESS</vt:lpstr>
    </vt:vector>
  </TitlesOfParts>
  <Company>The Co-Operative Academy of Manchester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LO: to be able to use sources to reach a judgement on the Peasant’s Revolt.</dc:title>
  <dc:creator>Ramesys</dc:creator>
  <cp:lastModifiedBy>Ramesys</cp:lastModifiedBy>
  <cp:revision>10</cp:revision>
  <dcterms:created xsi:type="dcterms:W3CDTF">2012-07-04T16:37:49Z</dcterms:created>
  <dcterms:modified xsi:type="dcterms:W3CDTF">2012-07-10T15:38:58Z</dcterms:modified>
</cp:coreProperties>
</file>

<file path=docProps/thumbnail.jpeg>
</file>